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5"/>
    <p:sldMasterId id="2147483730" r:id="rId6"/>
    <p:sldMasterId id="2147483800" r:id="rId7"/>
    <p:sldMasterId id="2147483656" r:id="rId8"/>
  </p:sldMasterIdLst>
  <p:notesMasterIdLst>
    <p:notesMasterId r:id="rId22"/>
  </p:notesMasterIdLst>
  <p:handoutMasterIdLst>
    <p:handoutMasterId r:id="rId23"/>
  </p:handoutMasterIdLst>
  <p:sldIdLst>
    <p:sldId id="359" r:id="rId9"/>
    <p:sldId id="365" r:id="rId10"/>
    <p:sldId id="395" r:id="rId11"/>
    <p:sldId id="396" r:id="rId12"/>
    <p:sldId id="402" r:id="rId13"/>
    <p:sldId id="397" r:id="rId14"/>
    <p:sldId id="401" r:id="rId15"/>
    <p:sldId id="398" r:id="rId16"/>
    <p:sldId id="399" r:id="rId17"/>
    <p:sldId id="403" r:id="rId18"/>
    <p:sldId id="400" r:id="rId19"/>
    <p:sldId id="404" r:id="rId20"/>
    <p:sldId id="405" r:id="rId21"/>
  </p:sldIdLst>
  <p:sldSz cx="9144000" cy="5143500" type="screen16x9"/>
  <p:notesSz cx="6670675" cy="9875838"/>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DE02"/>
    <a:srgbClr val="0A1A61"/>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85462" autoAdjust="0"/>
  </p:normalViewPr>
  <p:slideViewPr>
    <p:cSldViewPr snapToGrid="0">
      <p:cViewPr varScale="1">
        <p:scale>
          <a:sx n="124" d="100"/>
          <a:sy n="124" d="100"/>
        </p:scale>
        <p:origin x="176" y="216"/>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9/13/21</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9/13/21</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2</a:t>
            </a:fld>
            <a:endParaRPr lang="en-US"/>
          </a:p>
        </p:txBody>
      </p:sp>
    </p:spTree>
    <p:extLst>
      <p:ext uri="{BB962C8B-B14F-4D97-AF65-F5344CB8AC3E}">
        <p14:creationId xmlns:p14="http://schemas.microsoft.com/office/powerpoint/2010/main" val="207791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4</a:t>
            </a:fld>
            <a:endParaRPr lang="en-US"/>
          </a:p>
        </p:txBody>
      </p:sp>
    </p:spTree>
    <p:extLst>
      <p:ext uri="{BB962C8B-B14F-4D97-AF65-F5344CB8AC3E}">
        <p14:creationId xmlns:p14="http://schemas.microsoft.com/office/powerpoint/2010/main" val="161878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5</a:t>
            </a:fld>
            <a:endParaRPr lang="en-US"/>
          </a:p>
        </p:txBody>
      </p:sp>
    </p:spTree>
    <p:extLst>
      <p:ext uri="{BB962C8B-B14F-4D97-AF65-F5344CB8AC3E}">
        <p14:creationId xmlns:p14="http://schemas.microsoft.com/office/powerpoint/2010/main" val="371144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9</a:t>
            </a:fld>
            <a:endParaRPr lang="en-US"/>
          </a:p>
        </p:txBody>
      </p:sp>
    </p:spTree>
    <p:extLst>
      <p:ext uri="{BB962C8B-B14F-4D97-AF65-F5344CB8AC3E}">
        <p14:creationId xmlns:p14="http://schemas.microsoft.com/office/powerpoint/2010/main" val="91179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10</a:t>
            </a:fld>
            <a:endParaRPr lang="en-US"/>
          </a:p>
        </p:txBody>
      </p:sp>
    </p:spTree>
    <p:extLst>
      <p:ext uri="{BB962C8B-B14F-4D97-AF65-F5344CB8AC3E}">
        <p14:creationId xmlns:p14="http://schemas.microsoft.com/office/powerpoint/2010/main" val="99648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11</a:t>
            </a:fld>
            <a:endParaRPr lang="en-US"/>
          </a:p>
        </p:txBody>
      </p:sp>
    </p:spTree>
    <p:extLst>
      <p:ext uri="{BB962C8B-B14F-4D97-AF65-F5344CB8AC3E}">
        <p14:creationId xmlns:p14="http://schemas.microsoft.com/office/powerpoint/2010/main" val="323227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12</a:t>
            </a:fld>
            <a:endParaRPr lang="en-US"/>
          </a:p>
        </p:txBody>
      </p:sp>
    </p:spTree>
    <p:extLst>
      <p:ext uri="{BB962C8B-B14F-4D97-AF65-F5344CB8AC3E}">
        <p14:creationId xmlns:p14="http://schemas.microsoft.com/office/powerpoint/2010/main" val="2627913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13</a:t>
            </a:fld>
            <a:endParaRPr lang="en-US"/>
          </a:p>
        </p:txBody>
      </p:sp>
    </p:spTree>
    <p:extLst>
      <p:ext uri="{BB962C8B-B14F-4D97-AF65-F5344CB8AC3E}">
        <p14:creationId xmlns:p14="http://schemas.microsoft.com/office/powerpoint/2010/main" val="234586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hyperlink" Target="https://www.beekeeperstudio.io/" TargetMode="External"/><Relationship Id="rId2" Type="http://schemas.openxmlformats.org/officeDocument/2006/relationships/notesSlide" Target="../notesSlides/notesSlide2.xml"/><Relationship Id="rId1" Type="http://schemas.openxmlformats.org/officeDocument/2006/relationships/slideLayout" Target="../slideLayouts/slideLayout57.xml"/><Relationship Id="rId5" Type="http://schemas.openxmlformats.org/officeDocument/2006/relationships/image" Target="../media/image37.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39.jpe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solidFill>
                  <a:srgbClr val="0A1A61"/>
                </a:solidFill>
              </a:rPr>
              <a:t>Dive Into SQL – Session One</a:t>
            </a:r>
          </a:p>
        </p:txBody>
      </p:sp>
      <p:pic>
        <p:nvPicPr>
          <p:cNvPr id="1026" name="Picture 2" descr="photo of outer space">
            <a:extLst>
              <a:ext uri="{FF2B5EF4-FFF2-40B4-BE49-F238E27FC236}">
                <a16:creationId xmlns:a16="http://schemas.microsoft.com/office/drawing/2014/main" id="{E8A109C8-0662-486D-8FFC-F5DBD5B39C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7BEC3908-E0C7-664F-96C5-43838EDA0F1C}"/>
              </a:ext>
            </a:extLst>
          </p:cNvPr>
          <p:cNvPicPr>
            <a:picLocks noChangeAspect="1"/>
          </p:cNvPicPr>
          <p:nvPr/>
        </p:nvPicPr>
        <p:blipFill>
          <a:blip r:embed="rId3"/>
          <a:stretch>
            <a:fillRect/>
          </a:stretch>
        </p:blipFill>
        <p:spPr>
          <a:xfrm>
            <a:off x="238757" y="2061749"/>
            <a:ext cx="1916795" cy="879470"/>
          </a:xfrm>
          <a:prstGeom prst="rect">
            <a:avLst/>
          </a:prstGeom>
        </p:spPr>
      </p:pic>
      <p:sp>
        <p:nvSpPr>
          <p:cNvPr id="17" name="TextBox 16">
            <a:extLst>
              <a:ext uri="{FF2B5EF4-FFF2-40B4-BE49-F238E27FC236}">
                <a16:creationId xmlns:a16="http://schemas.microsoft.com/office/drawing/2014/main" id="{C2604217-46D1-3D43-98FC-09529635764A}"/>
              </a:ext>
            </a:extLst>
          </p:cNvPr>
          <p:cNvSpPr txBox="1"/>
          <p:nvPr/>
        </p:nvSpPr>
        <p:spPr>
          <a:xfrm>
            <a:off x="1884476" y="2181813"/>
            <a:ext cx="2852825" cy="553998"/>
          </a:xfrm>
          <a:prstGeom prst="rect">
            <a:avLst/>
          </a:prstGeom>
          <a:noFill/>
        </p:spPr>
        <p:txBody>
          <a:bodyPr wrap="square" rtlCol="0">
            <a:spAutoFit/>
          </a:bodyPr>
          <a:lstStyle/>
          <a:p>
            <a:r>
              <a:rPr lang="en-US" sz="3000" dirty="0">
                <a:solidFill>
                  <a:srgbClr val="7CDE02"/>
                </a:solidFill>
                <a:latin typeface="Roboto" panose="02000000000000000000" pitchFamily="2" charset="0"/>
                <a:ea typeface="Roboto" panose="02000000000000000000" pitchFamily="2" charset="0"/>
              </a:rPr>
              <a:t>.education</a:t>
            </a: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Mathematical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668447" cy="3709025"/>
          </a:xfrm>
        </p:spPr>
        <p:txBody>
          <a:bodyPr vert="horz" anchor="t"/>
          <a:lstStyle/>
          <a:p>
            <a:pPr marL="342900" indent="-342900">
              <a:buFont typeface="Arial" panose="020B0604020202020204" pitchFamily="34" charset="0"/>
              <a:buChar char="•"/>
            </a:pPr>
            <a:r>
              <a:rPr lang="en-GB" sz="2000" dirty="0">
                <a:latin typeface="Arial"/>
                <a:cs typeface="Arial"/>
              </a:rPr>
              <a:t>Similarly</a:t>
            </a:r>
            <a:r>
              <a:rPr lang="en-GB" sz="2000" dirty="0">
                <a:cs typeface="Arial"/>
              </a:rPr>
              <a:t>, you can use mathematical operators to filter rows</a:t>
            </a:r>
          </a:p>
          <a:p>
            <a:pPr marL="342900" indent="-342900">
              <a:buFont typeface="Arial" panose="020B0604020202020204" pitchFamily="34" charset="0"/>
              <a:buChar char="•"/>
            </a:pPr>
            <a:endParaRPr lang="en-GB" sz="1600" dirty="0">
              <a:cs typeface="Arial"/>
            </a:endParaRPr>
          </a:p>
          <a:p>
            <a:pPr marL="342900" indent="-342900">
              <a:buFont typeface="Arial" panose="020B0604020202020204" pitchFamily="34" charset="0"/>
              <a:buChar char="•"/>
            </a:pPr>
            <a:r>
              <a:rPr lang="en-GB" sz="2000" dirty="0">
                <a:cs typeface="Arial"/>
              </a:rPr>
              <a:t>The ‘&gt;’ and ‘&lt;’ operators are used for strict inequalities:</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‘&gt;=’ and ‘&lt;=’ operators are used for non-strict inequalities: </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‘&lt;&gt;’ operator is used for ‘not equals’:</a:t>
            </a:r>
          </a:p>
          <a:p>
            <a:pPr marL="342900" indent="-342900">
              <a:buFont typeface="Arial"/>
              <a:buChar char="•"/>
            </a:pPr>
            <a:endParaRPr lang="en-GB" sz="1600" dirty="0">
              <a:cs typeface="Arial"/>
            </a:endParaRPr>
          </a:p>
          <a:p>
            <a:pPr marL="800100" lvl="1" indent="-342900">
              <a:buFont typeface="Arial" panose="020B0604020202020204" pitchFamily="34" charset="0"/>
              <a:buChar char="•"/>
            </a:pPr>
            <a:r>
              <a:rPr lang="en-GB" sz="2000" dirty="0">
                <a:cs typeface="Arial"/>
              </a:rPr>
              <a:t>WHERE </a:t>
            </a:r>
            <a:r>
              <a:rPr lang="en-GB" sz="2000" dirty="0" err="1">
                <a:cs typeface="Arial"/>
              </a:rPr>
              <a:t>numerical_column_a</a:t>
            </a:r>
            <a:r>
              <a:rPr lang="en-GB" sz="2000" dirty="0">
                <a:cs typeface="Arial"/>
              </a:rPr>
              <a:t> &lt;&gt; 4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97891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syntax and structure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8177735" cy="3709025"/>
          </a:xfrm>
        </p:spPr>
        <p:txBody>
          <a:bodyPr vert="horz" anchor="t"/>
          <a:lstStyle/>
          <a:p>
            <a:pPr marL="342900" indent="-342900">
              <a:buChar char="•"/>
            </a:pPr>
            <a:r>
              <a:rPr lang="en-GB" sz="2000" dirty="0">
                <a:latin typeface="Arial"/>
                <a:cs typeface="Arial"/>
              </a:rPr>
              <a:t>Queries have a LEGO-like structure: they start with broad selections of data and refine this selection more with each clause</a:t>
            </a:r>
          </a:p>
          <a:p>
            <a:pPr marL="342900" indent="-342900">
              <a:buChar char="•"/>
            </a:pPr>
            <a:endParaRPr lang="en-GB" sz="2000" dirty="0">
              <a:latin typeface="Arial"/>
              <a:cs typeface="Arial"/>
            </a:endParaRPr>
          </a:p>
          <a:p>
            <a:pPr marL="342900" indent="-342900">
              <a:buChar char="•"/>
            </a:pPr>
            <a:r>
              <a:rPr lang="en-GB" sz="2000" dirty="0">
                <a:latin typeface="Arial"/>
                <a:cs typeface="Arial"/>
              </a:rPr>
              <a:t>It is convention to capitalize SQL keywords:</a:t>
            </a:r>
          </a:p>
          <a:p>
            <a:pPr marL="800100" lvl="1" indent="-342900">
              <a:buChar char="•"/>
            </a:pPr>
            <a:r>
              <a:rPr lang="en-GB" sz="2000" dirty="0">
                <a:latin typeface="Arial"/>
                <a:cs typeface="Arial"/>
              </a:rPr>
              <a:t>SELECT, FROM, WHERE, AND, OR </a:t>
            </a:r>
          </a:p>
          <a:p>
            <a:pPr marL="342900" indent="-342900">
              <a:buChar char="•"/>
            </a:pPr>
            <a:endParaRPr lang="en-GB" sz="2000" dirty="0">
              <a:latin typeface="Arial"/>
              <a:cs typeface="Arial"/>
            </a:endParaRPr>
          </a:p>
          <a:p>
            <a:pPr marL="342900" indent="-342900">
              <a:buChar char="•"/>
            </a:pPr>
            <a:r>
              <a:rPr lang="en-GB" sz="2000" dirty="0">
                <a:latin typeface="Arial"/>
                <a:cs typeface="Arial"/>
              </a:rPr>
              <a:t>Queries always end with a semicolon </a:t>
            </a:r>
          </a:p>
          <a:p>
            <a:pPr marL="342900" indent="-342900">
              <a:buChar char="•"/>
            </a:pPr>
            <a:endParaRPr lang="en-GB" sz="2000" dirty="0">
              <a:latin typeface="Arial"/>
              <a:cs typeface="Arial"/>
            </a:endParaRPr>
          </a:p>
          <a:p>
            <a:pPr marL="342900" indent="-342900">
              <a:buChar char="•"/>
            </a:pPr>
            <a:r>
              <a:rPr lang="en-GB" sz="2000" dirty="0">
                <a:latin typeface="Arial"/>
                <a:cs typeface="Arial"/>
              </a:rPr>
              <a:t>Be careful with using single quote marks for string columns</a:t>
            </a:r>
          </a:p>
          <a:p>
            <a:pPr marL="800100" lvl="1" indent="-342900">
              <a:buChar char="•"/>
            </a:pPr>
            <a:r>
              <a:rPr lang="en-GB" sz="2000" dirty="0">
                <a:latin typeface="Arial"/>
                <a:cs typeface="Arial"/>
              </a:rPr>
              <a:t>W</a:t>
            </a:r>
            <a:r>
              <a:rPr lang="en-GB" sz="2000" dirty="0">
                <a:cs typeface="Arial"/>
              </a:rPr>
              <a:t>HERE population &gt; 30000 </a:t>
            </a:r>
            <a:r>
              <a:rPr lang="en-GB" sz="2000" dirty="0" err="1">
                <a:cs typeface="Arial"/>
              </a:rPr>
              <a:t>v.s</a:t>
            </a:r>
            <a:r>
              <a:rPr lang="en-GB" sz="2000" dirty="0">
                <a:cs typeface="Arial"/>
              </a:rPr>
              <a:t> WHERE country = ‘Germany’  </a:t>
            </a: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82356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terminology</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has its own terminology, and its good to know it:</a:t>
            </a:r>
          </a:p>
          <a:p>
            <a:pPr marL="800100" lvl="1" indent="-342900">
              <a:buChar char="•"/>
            </a:pPr>
            <a:r>
              <a:rPr lang="en-GB" sz="2000" dirty="0">
                <a:latin typeface="Arial"/>
                <a:cs typeface="Arial"/>
              </a:rPr>
              <a:t>Statements are instructions. </a:t>
            </a:r>
          </a:p>
          <a:p>
            <a:pPr marL="800100" lvl="1" indent="-342900">
              <a:buChar char="•"/>
            </a:pPr>
            <a:r>
              <a:rPr lang="en-GB" sz="2000" dirty="0">
                <a:latin typeface="Arial"/>
                <a:cs typeface="Arial"/>
              </a:rPr>
              <a:t>Queries are a type of statement.</a:t>
            </a:r>
          </a:p>
          <a:p>
            <a:pPr marL="800100" lvl="1" indent="-342900">
              <a:buChar char="•"/>
            </a:pPr>
            <a:r>
              <a:rPr lang="en-GB" sz="2000" dirty="0">
                <a:latin typeface="Arial"/>
                <a:cs typeface="Arial"/>
              </a:rPr>
              <a:t>Clauses are the LEGO brick questions.</a:t>
            </a:r>
          </a:p>
          <a:p>
            <a:pPr marL="800100" lvl="1" indent="-342900">
              <a:buChar char="•"/>
            </a:pPr>
            <a:r>
              <a:rPr lang="en-GB" sz="2000" dirty="0">
                <a:latin typeface="Arial"/>
                <a:cs typeface="Arial"/>
              </a:rPr>
              <a:t>Predicates are true/false answers to clauses.</a:t>
            </a:r>
          </a:p>
          <a:p>
            <a:pPr marL="800100" lvl="1" indent="-342900">
              <a:buChar char="•"/>
            </a:pPr>
            <a:r>
              <a:rPr lang="en-GB" sz="2000" dirty="0">
                <a:latin typeface="Arial"/>
                <a:cs typeface="Arial"/>
              </a:rPr>
              <a:t>Expressions are scalars or tables</a:t>
            </a: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6146" name="Picture 2" descr="Database — Structured Query Language (SQL) (Part 8) | by Omar Elgabry |  OmarElgabry&amp;#39;s Blog | Medium">
            <a:extLst>
              <a:ext uri="{FF2B5EF4-FFF2-40B4-BE49-F238E27FC236}">
                <a16:creationId xmlns:a16="http://schemas.microsoft.com/office/drawing/2014/main" id="{B5E07AB5-72F2-0F42-B05A-AAA84D723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48" y="2911119"/>
            <a:ext cx="6889508" cy="208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8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dialects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is a language. And languages have variants:</a:t>
            </a:r>
          </a:p>
          <a:p>
            <a:pPr marL="800100" lvl="1" indent="-342900">
              <a:buChar char="•"/>
            </a:pPr>
            <a:r>
              <a:rPr lang="en-GB" sz="2000" dirty="0">
                <a:latin typeface="Arial"/>
                <a:cs typeface="Arial"/>
              </a:rPr>
              <a:t>Microsoft Server SQL</a:t>
            </a:r>
          </a:p>
          <a:p>
            <a:pPr marL="800100" lvl="1" indent="-342900">
              <a:buFont typeface="Arial"/>
              <a:buChar char="•"/>
            </a:pPr>
            <a:r>
              <a:rPr lang="en-GB" sz="2000" dirty="0">
                <a:latin typeface="Arial"/>
                <a:cs typeface="Arial"/>
              </a:rPr>
              <a:t>Oracle </a:t>
            </a:r>
            <a:r>
              <a:rPr lang="en-GB" sz="2000" dirty="0">
                <a:cs typeface="Arial"/>
              </a:rPr>
              <a:t>Database</a:t>
            </a:r>
            <a:endParaRPr lang="en-GB" sz="2000" dirty="0">
              <a:latin typeface="Arial"/>
              <a:cs typeface="Arial"/>
            </a:endParaRPr>
          </a:p>
          <a:p>
            <a:pPr marL="800100" lvl="1" indent="-342900">
              <a:buChar char="•"/>
            </a:pPr>
            <a:r>
              <a:rPr lang="en-GB" sz="2000" dirty="0">
                <a:latin typeface="Arial"/>
                <a:cs typeface="Arial"/>
              </a:rPr>
              <a:t>PostgreSQL</a:t>
            </a:r>
          </a:p>
          <a:p>
            <a:pPr marL="800100" lvl="1" indent="-342900">
              <a:buChar char="•"/>
            </a:pPr>
            <a:r>
              <a:rPr lang="en-GB" sz="2000" b="1" dirty="0">
                <a:latin typeface="Arial"/>
                <a:cs typeface="Arial"/>
              </a:rPr>
              <a:t>MySQL (the one taught in this course) </a:t>
            </a: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There may be syntax discrepancies amongst variants</a:t>
            </a:r>
          </a:p>
          <a:p>
            <a:pPr marL="800100" lvl="1" indent="-342900">
              <a:buChar char="•"/>
            </a:pPr>
            <a:r>
              <a:rPr lang="en-GB" sz="2000" dirty="0">
                <a:latin typeface="Arial"/>
                <a:cs typeface="Arial"/>
              </a:rPr>
              <a:t>For example, the LIMIT clause in MSSQL Server:</a:t>
            </a:r>
          </a:p>
          <a:p>
            <a:pPr marL="800100" lvl="1" indent="-342900">
              <a:buChar char="•"/>
            </a:pPr>
            <a:endParaRPr lang="en-GB" sz="1400" dirty="0">
              <a:latin typeface="Arial"/>
              <a:cs typeface="Arial"/>
            </a:endParaRPr>
          </a:p>
          <a:p>
            <a:pPr marL="800100" lvl="1" indent="-342900">
              <a:buChar char="•"/>
            </a:pPr>
            <a:r>
              <a:rPr lang="en-GB" sz="2000" dirty="0"/>
              <a:t>SELECT TOP number  </a:t>
            </a:r>
            <a:r>
              <a:rPr lang="en-GB" sz="2000" dirty="0" err="1"/>
              <a:t>column_name</a:t>
            </a:r>
            <a:r>
              <a:rPr lang="en-GB" sz="2000" dirty="0"/>
              <a:t> </a:t>
            </a:r>
            <a:br>
              <a:rPr lang="en-GB" sz="2000" dirty="0"/>
            </a:br>
            <a:r>
              <a:rPr lang="en-GB" sz="2000" dirty="0"/>
              <a:t>FROM </a:t>
            </a:r>
            <a:r>
              <a:rPr lang="en-GB" sz="2000" dirty="0" err="1"/>
              <a:t>table_name</a:t>
            </a:r>
            <a:br>
              <a:rPr lang="en-GB" sz="2000" dirty="0"/>
            </a:br>
            <a:r>
              <a:rPr lang="en-GB" sz="2000" dirty="0"/>
              <a:t>WHERE condition;</a:t>
            </a:r>
            <a:endParaRPr lang="en-GB" sz="2000" dirty="0">
              <a:cs typeface="Arial"/>
            </a:endParaRPr>
          </a:p>
          <a:p>
            <a:pPr marL="800100" lvl="1" indent="-342900">
              <a:buChar char="•"/>
            </a:pPr>
            <a:endParaRPr lang="en-GB" sz="2000" dirty="0">
              <a:latin typeface="Arial"/>
              <a:cs typeface="Arial"/>
            </a:endParaRP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927380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Session Content</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5573430" cy="3172141"/>
          </a:xfrm>
        </p:spPr>
        <p:txBody>
          <a:bodyPr vert="horz" anchor="t"/>
          <a:lstStyle/>
          <a:p>
            <a:pPr marL="342900" indent="-342900">
              <a:lnSpc>
                <a:spcPct val="150000"/>
              </a:lnSpc>
              <a:buFont typeface="Arial"/>
              <a:buChar char="•"/>
            </a:pPr>
            <a:r>
              <a:rPr lang="en-GB" sz="2000" dirty="0">
                <a:latin typeface="Arial"/>
                <a:cs typeface="Arial"/>
              </a:rPr>
              <a:t>What is SQL?</a:t>
            </a:r>
          </a:p>
          <a:p>
            <a:pPr marL="342900" indent="-342900">
              <a:lnSpc>
                <a:spcPct val="150000"/>
              </a:lnSpc>
              <a:buChar char="•"/>
            </a:pPr>
            <a:r>
              <a:rPr lang="en-GB" sz="2000" dirty="0">
                <a:latin typeface="Arial"/>
                <a:cs typeface="Arial"/>
              </a:rPr>
              <a:t>Connecting to the course database</a:t>
            </a:r>
            <a:endParaRPr lang="en-GB" sz="2000" dirty="0"/>
          </a:p>
          <a:p>
            <a:pPr marL="342900" indent="-342900">
              <a:lnSpc>
                <a:spcPct val="150000"/>
              </a:lnSpc>
              <a:buChar char="•"/>
            </a:pPr>
            <a:r>
              <a:rPr lang="en-GB" sz="2000" dirty="0">
                <a:latin typeface="Arial"/>
                <a:cs typeface="Arial"/>
              </a:rPr>
              <a:t>Selecting data from a table</a:t>
            </a:r>
            <a:endParaRPr lang="en-GB" sz="2000" dirty="0"/>
          </a:p>
          <a:p>
            <a:pPr marL="342900" indent="-342900">
              <a:lnSpc>
                <a:spcPct val="150000"/>
              </a:lnSpc>
              <a:buChar char="•"/>
            </a:pPr>
            <a:r>
              <a:rPr lang="en-GB" sz="2000" dirty="0">
                <a:latin typeface="Arial"/>
                <a:cs typeface="Arial"/>
              </a:rPr>
              <a:t>Filtering rows</a:t>
            </a:r>
          </a:p>
          <a:p>
            <a:pPr marL="342900" indent="-342900">
              <a:lnSpc>
                <a:spcPct val="150000"/>
              </a:lnSpc>
              <a:buChar char="•"/>
            </a:pPr>
            <a:r>
              <a:rPr lang="en-GB" sz="2000" dirty="0">
                <a:latin typeface="Arial"/>
                <a:cs typeface="Arial"/>
              </a:rPr>
              <a:t>Logical and mathematical operators </a:t>
            </a:r>
          </a:p>
          <a:p>
            <a:pPr marL="342900" indent="-342900">
              <a:lnSpc>
                <a:spcPct val="150000"/>
              </a:lnSpc>
              <a:buChar char="•"/>
            </a:pPr>
            <a:r>
              <a:rPr lang="en-GB" sz="2000" dirty="0">
                <a:latin typeface="Arial"/>
                <a:cs typeface="Arial"/>
              </a:rPr>
              <a:t>Some notes on syntax, structure, terminology, and dialects </a:t>
            </a:r>
          </a:p>
          <a:p>
            <a:pPr marL="342900" indent="-342900">
              <a:lnSpc>
                <a:spcPct val="150000"/>
              </a:lnSpc>
              <a:buChar char="•"/>
            </a:pPr>
            <a:endParaRPr lang="en-GB" sz="2000" dirty="0">
              <a:latin typeface="Arial"/>
              <a:cs typeface="Arial"/>
            </a:endParaRPr>
          </a:p>
          <a:p>
            <a:pPr marL="342900" indent="-342900">
              <a:buChar char="•"/>
            </a:pPr>
            <a:endParaRPr lang="en-GB" sz="2000" dirty="0">
              <a:latin typeface="Arial"/>
              <a:cs typeface="Arial"/>
            </a:endParaRPr>
          </a:p>
        </p:txBody>
      </p:sp>
      <p:pic>
        <p:nvPicPr>
          <p:cNvPr id="6" name="Picture 5" descr="Icon&#10;&#10;Description automatically generated with medium confidence">
            <a:extLst>
              <a:ext uri="{FF2B5EF4-FFF2-40B4-BE49-F238E27FC236}">
                <a16:creationId xmlns:a16="http://schemas.microsoft.com/office/drawing/2014/main" id="{49622C7D-207D-AF4D-B65A-87D6784BB1E6}"/>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2" descr="Checklist vector icon | Free SVG">
            <a:extLst>
              <a:ext uri="{FF2B5EF4-FFF2-40B4-BE49-F238E27FC236}">
                <a16:creationId xmlns:a16="http://schemas.microsoft.com/office/drawing/2014/main" id="{C9C281B1-62E5-5C4D-98BA-F3D6C0282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55" y="932964"/>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What is SQL?</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409228" cy="3709025"/>
          </a:xfrm>
        </p:spPr>
        <p:txBody>
          <a:bodyPr vert="horz" anchor="t"/>
          <a:lstStyle/>
          <a:p>
            <a:pPr marL="342900" indent="-342900">
              <a:lnSpc>
                <a:spcPct val="150000"/>
              </a:lnSpc>
              <a:spcAft>
                <a:spcPts val="600"/>
              </a:spcAft>
              <a:buChar char="•"/>
            </a:pPr>
            <a:r>
              <a:rPr lang="en-GB" sz="2000" dirty="0">
                <a:latin typeface="Arial"/>
                <a:cs typeface="Arial"/>
              </a:rPr>
              <a:t>SQL is a language designed for managing relational databases</a:t>
            </a:r>
          </a:p>
          <a:p>
            <a:pPr marL="342900" indent="-342900">
              <a:lnSpc>
                <a:spcPct val="150000"/>
              </a:lnSpc>
              <a:spcAft>
                <a:spcPts val="600"/>
              </a:spcAft>
              <a:buChar char="•"/>
            </a:pPr>
            <a:r>
              <a:rPr lang="en-GB" sz="2000" dirty="0">
                <a:latin typeface="Arial"/>
                <a:cs typeface="Arial"/>
              </a:rPr>
              <a:t>These are made up of </a:t>
            </a:r>
            <a:r>
              <a:rPr lang="en-GB" sz="2000" b="1" dirty="0">
                <a:latin typeface="Arial"/>
                <a:cs typeface="Arial"/>
              </a:rPr>
              <a:t>tables</a:t>
            </a:r>
            <a:r>
              <a:rPr lang="en-GB" sz="2000" dirty="0">
                <a:latin typeface="Arial"/>
                <a:cs typeface="Arial"/>
              </a:rPr>
              <a:t>, </a:t>
            </a:r>
            <a:r>
              <a:rPr lang="en-GB" sz="2000" b="1" dirty="0">
                <a:latin typeface="Arial"/>
                <a:cs typeface="Arial"/>
              </a:rPr>
              <a:t>rows</a:t>
            </a:r>
            <a:r>
              <a:rPr lang="en-GB" sz="2000" dirty="0">
                <a:latin typeface="Arial"/>
                <a:cs typeface="Arial"/>
              </a:rPr>
              <a:t>, and </a:t>
            </a:r>
            <a:r>
              <a:rPr lang="en-GB" sz="2000" b="1" dirty="0">
                <a:latin typeface="Arial"/>
                <a:cs typeface="Arial"/>
              </a:rPr>
              <a:t>columns</a:t>
            </a:r>
          </a:p>
          <a:p>
            <a:pPr marL="800100" lvl="1" indent="-342900">
              <a:lnSpc>
                <a:spcPct val="150000"/>
              </a:lnSpc>
              <a:spcAft>
                <a:spcPts val="600"/>
              </a:spcAft>
              <a:buChar char="•"/>
            </a:pPr>
            <a:r>
              <a:rPr lang="en-GB" sz="2000" dirty="0">
                <a:latin typeface="Arial"/>
                <a:cs typeface="Arial"/>
              </a:rPr>
              <a:t>You can consult this structure in the database </a:t>
            </a:r>
            <a:r>
              <a:rPr lang="en-GB" sz="2000" b="1" dirty="0">
                <a:latin typeface="Arial"/>
                <a:cs typeface="Arial"/>
              </a:rPr>
              <a:t>schema</a:t>
            </a:r>
          </a:p>
          <a:p>
            <a:pPr marL="342900" indent="-342900">
              <a:lnSpc>
                <a:spcPct val="150000"/>
              </a:lnSpc>
              <a:spcAft>
                <a:spcPts val="600"/>
              </a:spcAft>
              <a:buChar char="•"/>
            </a:pPr>
            <a:r>
              <a:rPr lang="en-GB" sz="2000" dirty="0">
                <a:latin typeface="Arial"/>
                <a:cs typeface="Arial"/>
              </a:rPr>
              <a:t>Why use databases for storage?</a:t>
            </a:r>
          </a:p>
          <a:p>
            <a:pPr marL="800100" lvl="1" indent="-342900">
              <a:lnSpc>
                <a:spcPct val="150000"/>
              </a:lnSpc>
              <a:spcAft>
                <a:spcPts val="600"/>
              </a:spcAft>
              <a:buChar char="•"/>
            </a:pPr>
            <a:r>
              <a:rPr lang="en-GB" sz="2000" dirty="0">
                <a:latin typeface="Arial"/>
                <a:cs typeface="Arial"/>
              </a:rPr>
              <a:t>Speed, size, scalability, concurrency, relationality  </a:t>
            </a:r>
          </a:p>
          <a:p>
            <a:pPr marL="342900" indent="-342900">
              <a:lnSpc>
                <a:spcPct val="150000"/>
              </a:lnSpc>
              <a:spcAft>
                <a:spcPts val="600"/>
              </a:spcAft>
              <a:buChar char="•"/>
            </a:pPr>
            <a:r>
              <a:rPr lang="en-GB" sz="2000" dirty="0">
                <a:latin typeface="Arial"/>
                <a:cs typeface="Arial"/>
              </a:rPr>
              <a:t>SQL allows us to retrieve data to then visualize, model, and analyse</a:t>
            </a:r>
            <a:endParaRPr lang="en-GB" sz="2000" b="1" dirty="0">
              <a:latin typeface="Arial"/>
              <a:cs typeface="Arial"/>
            </a:endParaRPr>
          </a:p>
          <a:p>
            <a:pPr marL="342900" indent="-342900">
              <a:lnSpc>
                <a:spcPct val="150000"/>
              </a:lnSpc>
              <a:spcAft>
                <a:spcPts val="600"/>
              </a:spcAft>
              <a:buChar char="•"/>
            </a:pPr>
            <a:r>
              <a:rPr lang="en-GB" sz="2000" dirty="0">
                <a:latin typeface="Arial"/>
                <a:cs typeface="Arial"/>
              </a:rPr>
              <a:t>Its important that you know how to retrieve data </a:t>
            </a:r>
            <a:r>
              <a:rPr lang="en-GB" sz="2000" i="1" dirty="0">
                <a:latin typeface="Arial"/>
                <a:cs typeface="Arial"/>
              </a:rPr>
              <a:t>‘smartly’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Connecting to the course database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709025"/>
          </a:xfrm>
        </p:spPr>
        <p:txBody>
          <a:bodyPr vert="horz" anchor="t"/>
          <a:lstStyle/>
          <a:p>
            <a:pPr marL="342900" indent="-342900">
              <a:lnSpc>
                <a:spcPct val="150000"/>
              </a:lnSpc>
              <a:spcAft>
                <a:spcPts val="600"/>
              </a:spcAft>
              <a:buChar char="•"/>
            </a:pPr>
            <a:r>
              <a:rPr lang="en-GB" sz="2000" dirty="0">
                <a:latin typeface="Arial"/>
                <a:cs typeface="Arial"/>
              </a:rPr>
              <a:t>During the course we will enable you to practice on </a:t>
            </a:r>
            <a:r>
              <a:rPr lang="en-GB" sz="2000" b="1" dirty="0">
                <a:latin typeface="Arial"/>
                <a:cs typeface="Arial"/>
              </a:rPr>
              <a:t>real-life databases</a:t>
            </a:r>
            <a:r>
              <a:rPr lang="en-GB" sz="2000" dirty="0">
                <a:latin typeface="Arial"/>
                <a:cs typeface="Arial"/>
              </a:rPr>
              <a:t> by hosting some on our servers</a:t>
            </a:r>
          </a:p>
          <a:p>
            <a:pPr marL="342900" indent="-342900">
              <a:lnSpc>
                <a:spcPct val="150000"/>
              </a:lnSpc>
              <a:spcAft>
                <a:spcPts val="600"/>
              </a:spcAft>
              <a:buChar char="•"/>
            </a:pPr>
            <a:r>
              <a:rPr lang="en-GB" sz="2000" dirty="0">
                <a:latin typeface="Arial"/>
                <a:cs typeface="Arial"/>
              </a:rPr>
              <a:t>To access these, we recommend </a:t>
            </a:r>
            <a:r>
              <a:rPr lang="en-GB" sz="2000" dirty="0">
                <a:latin typeface="Arial"/>
                <a:cs typeface="Arial"/>
                <a:hlinkClick r:id="rId3"/>
              </a:rPr>
              <a:t>BeeKeeper Studio</a:t>
            </a:r>
            <a:endParaRPr lang="en-GB" sz="2000" dirty="0">
              <a:latin typeface="Arial"/>
              <a:cs typeface="Arial"/>
            </a:endParaRPr>
          </a:p>
          <a:p>
            <a:pPr marL="342900" indent="-342900">
              <a:lnSpc>
                <a:spcPct val="150000"/>
              </a:lnSpc>
              <a:spcAft>
                <a:spcPts val="600"/>
              </a:spcAft>
              <a:buChar char="•"/>
            </a:pPr>
            <a:r>
              <a:rPr lang="en-GB" sz="2000" dirty="0">
                <a:latin typeface="Arial"/>
                <a:cs typeface="Arial"/>
              </a:rPr>
              <a:t>To connect, enter the following details:</a:t>
            </a:r>
          </a:p>
          <a:p>
            <a:pPr marL="800100" lvl="1" indent="-342900">
              <a:buChar char="•"/>
            </a:pPr>
            <a:r>
              <a:rPr lang="en-GB" sz="2000" dirty="0">
                <a:latin typeface="Arial"/>
                <a:cs typeface="Arial"/>
              </a:rPr>
              <a:t>host: </a:t>
            </a:r>
            <a:r>
              <a:rPr lang="en-GB" sz="2000" dirty="0" err="1">
                <a:latin typeface="Arial"/>
                <a:cs typeface="Arial"/>
              </a:rPr>
              <a:t>sql.wdss.io</a:t>
            </a:r>
            <a:endParaRPr lang="en-GB" sz="2000" dirty="0">
              <a:latin typeface="Arial"/>
              <a:cs typeface="Arial"/>
            </a:endParaRPr>
          </a:p>
          <a:p>
            <a:pPr marL="800100" lvl="1" indent="-342900">
              <a:buChar char="•"/>
            </a:pPr>
            <a:r>
              <a:rPr lang="en-GB" sz="2000" dirty="0">
                <a:latin typeface="Arial"/>
                <a:cs typeface="Arial"/>
              </a:rPr>
              <a:t>port: 33061</a:t>
            </a:r>
          </a:p>
          <a:p>
            <a:pPr marL="800100" lvl="1" indent="-342900">
              <a:buChar char="•"/>
            </a:pPr>
            <a:r>
              <a:rPr lang="en-GB" sz="2000" dirty="0">
                <a:latin typeface="Arial"/>
                <a:cs typeface="Arial"/>
              </a:rPr>
              <a:t>user: guest</a:t>
            </a:r>
          </a:p>
          <a:p>
            <a:pPr marL="800100" lvl="1" indent="-342900">
              <a:buChar char="•"/>
            </a:pPr>
            <a:r>
              <a:rPr lang="en-GB" sz="2000" dirty="0">
                <a:latin typeface="Arial"/>
                <a:cs typeface="Arial"/>
              </a:rPr>
              <a:t>password: relational</a:t>
            </a:r>
          </a:p>
          <a:p>
            <a:pPr marL="342900"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4"/>
          <a:stretch>
            <a:fillRect/>
          </a:stretch>
        </p:blipFill>
        <p:spPr>
          <a:xfrm>
            <a:off x="8127812" y="4127312"/>
            <a:ext cx="1016188" cy="1016188"/>
          </a:xfrm>
          <a:prstGeom prst="rect">
            <a:avLst/>
          </a:prstGeom>
        </p:spPr>
      </p:pic>
      <p:pic>
        <p:nvPicPr>
          <p:cNvPr id="1026" name="Picture 2" descr="Install beekeeper-studio on Ubuntu using the Snap Store | Snapcraft">
            <a:extLst>
              <a:ext uri="{FF2B5EF4-FFF2-40B4-BE49-F238E27FC236}">
                <a16:creationId xmlns:a16="http://schemas.microsoft.com/office/drawing/2014/main" id="{0654C84D-8456-7E46-B67D-B8E65FEB1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4700" y="2873829"/>
            <a:ext cx="1548152" cy="154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9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An example relational database</a:t>
            </a:r>
            <a:endParaRPr lang="en-GB" dirty="0">
              <a:solidFill>
                <a:srgbClr val="0A1A61"/>
              </a:solidFil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6" descr="Diagram&#10;&#10;Description automatically generated">
            <a:extLst>
              <a:ext uri="{FF2B5EF4-FFF2-40B4-BE49-F238E27FC236}">
                <a16:creationId xmlns:a16="http://schemas.microsoft.com/office/drawing/2014/main" id="{3326F43F-13C0-1046-A4BC-55712F5714D8}"/>
              </a:ext>
            </a:extLst>
          </p:cNvPr>
          <p:cNvPicPr>
            <a:picLocks noChangeAspect="1"/>
          </p:cNvPicPr>
          <p:nvPr/>
        </p:nvPicPr>
        <p:blipFill>
          <a:blip r:embed="rId4"/>
          <a:stretch>
            <a:fillRect/>
          </a:stretch>
        </p:blipFill>
        <p:spPr>
          <a:xfrm>
            <a:off x="932082" y="803611"/>
            <a:ext cx="2051002" cy="3789262"/>
          </a:xfrm>
          <a:prstGeom prst="rect">
            <a:avLst/>
          </a:prstGeom>
        </p:spPr>
      </p:pic>
      <p:pic>
        <p:nvPicPr>
          <p:cNvPr id="5124" name="Picture 4" descr="Design a complex database by Neerajthakur143 | Fiverr">
            <a:extLst>
              <a:ext uri="{FF2B5EF4-FFF2-40B4-BE49-F238E27FC236}">
                <a16:creationId xmlns:a16="http://schemas.microsoft.com/office/drawing/2014/main" id="{82E23DA8-A38E-F145-A252-A2CF9E0F53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392" y="803611"/>
            <a:ext cx="4043232" cy="379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4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6638301" cy="3709025"/>
          </a:xfrm>
        </p:spPr>
        <p:txBody>
          <a:bodyPr vert="horz" anchor="t"/>
          <a:lstStyle/>
          <a:p>
            <a:pPr marL="342900" indent="-342900">
              <a:buChar char="•"/>
            </a:pPr>
            <a:r>
              <a:rPr lang="en-GB" sz="2000" dirty="0">
                <a:latin typeface="Arial"/>
                <a:cs typeface="Arial"/>
              </a:rPr>
              <a:t>The simplest selection of data that we can do is retrieving specific </a:t>
            </a:r>
            <a:r>
              <a:rPr lang="en-GB" sz="2000" b="1" dirty="0">
                <a:latin typeface="Arial"/>
                <a:cs typeface="Arial"/>
              </a:rPr>
              <a:t>columns</a:t>
            </a:r>
            <a:r>
              <a:rPr lang="en-GB" sz="2000" dirty="0">
                <a:latin typeface="Arial"/>
                <a:cs typeface="Arial"/>
              </a:rPr>
              <a:t> from a specific </a:t>
            </a:r>
            <a:r>
              <a:rPr lang="en-GB" sz="2000" b="1" dirty="0">
                <a:latin typeface="Arial"/>
                <a:cs typeface="Arial"/>
              </a:rPr>
              <a:t>table:</a:t>
            </a: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column_name</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r>
              <a:rPr lang="en-GB" sz="2000" dirty="0">
                <a:latin typeface="Arial"/>
                <a:cs typeface="Arial"/>
              </a:rPr>
              <a:t>;</a:t>
            </a:r>
          </a:p>
          <a:p>
            <a:pPr lvl="1">
              <a:spcBef>
                <a:spcPts val="0"/>
              </a:spcBef>
            </a:pPr>
            <a:endParaRPr lang="en-GB" sz="2000" dirty="0">
              <a:latin typeface="Arial"/>
              <a:cs typeface="Arial"/>
            </a:endParaRPr>
          </a:p>
          <a:p>
            <a:pPr marL="342900" indent="-342900">
              <a:buFont typeface="Arial" panose="020B0604020202020204" pitchFamily="34" charset="0"/>
              <a:buChar char="•"/>
            </a:pPr>
            <a:r>
              <a:rPr lang="en-GB" sz="2000" dirty="0">
                <a:latin typeface="Arial"/>
                <a:cs typeface="Arial"/>
              </a:rPr>
              <a:t>You can also select multiple columns in one go:</a:t>
            </a:r>
          </a:p>
          <a:p>
            <a:pPr marL="342900" indent="-342900">
              <a:buFont typeface="Arial" panose="020B0604020202020204" pitchFamily="34" charset="0"/>
              <a:buChar char="•"/>
            </a:pPr>
            <a:endParaRPr lang="en-GB" sz="12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column_x</a:t>
            </a:r>
            <a:r>
              <a:rPr lang="en-GB" sz="2000" dirty="0">
                <a:cs typeface="Arial"/>
              </a:rPr>
              <a:t>, </a:t>
            </a:r>
            <a:r>
              <a:rPr lang="en-GB" sz="2000" dirty="0" err="1">
                <a:cs typeface="Arial"/>
              </a:rPr>
              <a:t>column_y</a:t>
            </a:r>
            <a:r>
              <a:rPr lang="en-GB" sz="2000" dirty="0">
                <a:cs typeface="Arial"/>
              </a:rPr>
              <a:t>, </a:t>
            </a:r>
            <a:r>
              <a:rPr lang="en-GB" sz="2000" dirty="0" err="1">
                <a:cs typeface="Arial"/>
              </a:rPr>
              <a:t>column_z</a:t>
            </a:r>
            <a:endParaRPr lang="en-GB" sz="2000" dirty="0">
              <a:cs typeface="Arial"/>
            </a:endParaRPr>
          </a:p>
          <a:p>
            <a:pPr lvl="1">
              <a:spcBef>
                <a:spcPts val="0"/>
              </a:spcBef>
            </a:pPr>
            <a:r>
              <a:rPr lang="en-GB" sz="2000" dirty="0">
                <a:cs typeface="Arial"/>
              </a:rPr>
              <a:t>     FROM </a:t>
            </a:r>
            <a:r>
              <a:rPr lang="en-GB" sz="2000" dirty="0" err="1">
                <a:cs typeface="Arial"/>
              </a:rPr>
              <a:t>table_a</a:t>
            </a:r>
            <a:r>
              <a:rPr lang="en-GB" sz="2000" dirty="0">
                <a:cs typeface="Arial"/>
              </a:rPr>
              <a:t>;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3548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379081" cy="3709025"/>
          </a:xfrm>
        </p:spPr>
        <p:txBody>
          <a:bodyPr vert="horz" anchor="t"/>
          <a:lstStyle/>
          <a:p>
            <a:pPr marL="342900" indent="-342900">
              <a:buChar char="•"/>
            </a:pPr>
            <a:r>
              <a:rPr lang="en-GB" sz="2000" dirty="0">
                <a:latin typeface="Arial"/>
                <a:cs typeface="Arial"/>
              </a:rPr>
              <a:t>You might not know which columns you need to use in your analysis, in which case you </a:t>
            </a:r>
            <a:r>
              <a:rPr lang="en-GB" sz="2000" dirty="0">
                <a:cs typeface="Arial"/>
              </a:rPr>
              <a:t>can select </a:t>
            </a:r>
            <a:r>
              <a:rPr lang="en-GB" sz="2000" i="1" dirty="0">
                <a:cs typeface="Arial"/>
              </a:rPr>
              <a:t>all</a:t>
            </a:r>
            <a:r>
              <a:rPr lang="en-GB" sz="2000" dirty="0">
                <a:cs typeface="Arial"/>
              </a:rPr>
              <a:t> columns in a table:</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SELECT *</a:t>
            </a:r>
          </a:p>
          <a:p>
            <a:pPr lvl="1">
              <a:spcBef>
                <a:spcPts val="0"/>
              </a:spcBef>
            </a:pPr>
            <a:r>
              <a:rPr lang="en-GB" sz="2000" dirty="0">
                <a:cs typeface="Arial"/>
              </a:rPr>
              <a:t>     FROM table_a;</a:t>
            </a:r>
          </a:p>
          <a:p>
            <a:pPr lvl="1">
              <a:spcBef>
                <a:spcPts val="0"/>
              </a:spcBef>
            </a:pPr>
            <a:endParaRPr lang="en-GB" sz="2000" dirty="0">
              <a:cs typeface="Arial"/>
            </a:endParaRPr>
          </a:p>
          <a:p>
            <a:pPr marL="342900" indent="-342900">
              <a:buFont typeface="Arial" panose="020B0604020202020204" pitchFamily="34" charset="0"/>
              <a:buChar char="•"/>
            </a:pPr>
            <a:r>
              <a:rPr lang="en-GB" sz="2000" dirty="0">
                <a:cs typeface="Arial"/>
              </a:rPr>
              <a:t>Some datasets have ugly column names, fix this by assigning an </a:t>
            </a:r>
            <a:r>
              <a:rPr lang="en-GB" sz="2000" b="1" dirty="0">
                <a:cs typeface="Arial"/>
              </a:rPr>
              <a:t>alias</a:t>
            </a:r>
            <a:r>
              <a:rPr lang="en-GB" sz="2000" dirty="0">
                <a:cs typeface="Arial"/>
              </a:rPr>
              <a:t> to a column when selecting:</a:t>
            </a:r>
          </a:p>
          <a:p>
            <a:pPr marL="800100" lvl="1" indent="-342900">
              <a:buFont typeface="Arial" panose="020B0604020202020204" pitchFamily="34" charset="0"/>
              <a:buChar char="•"/>
            </a:pPr>
            <a:endParaRPr lang="en-GB" sz="2000" b="1" dirty="0">
              <a:latin typeface="Arial"/>
              <a:cs typeface="Arial"/>
            </a:endParaRPr>
          </a:p>
          <a:p>
            <a:pPr marL="800100" lvl="1" indent="-342900">
              <a:spcBef>
                <a:spcPts val="0"/>
              </a:spcBef>
              <a:buChar char="•"/>
            </a:pPr>
            <a:r>
              <a:rPr lang="en-GB" sz="2000" dirty="0">
                <a:cs typeface="Arial"/>
              </a:rPr>
              <a:t>SELECT ho#r%iblena8e AS </a:t>
            </a:r>
            <a:r>
              <a:rPr lang="en-GB" sz="2000" dirty="0" err="1">
                <a:cs typeface="Arial"/>
              </a:rPr>
              <a:t>new_column_name</a:t>
            </a:r>
            <a:endParaRPr lang="en-GB" sz="2000" dirty="0">
              <a:cs typeface="Arial"/>
            </a:endParaRPr>
          </a:p>
          <a:p>
            <a:pPr lvl="1">
              <a:spcBef>
                <a:spcPts val="0"/>
              </a:spcBef>
            </a:pPr>
            <a:r>
              <a:rPr lang="en-GB" sz="2000" dirty="0">
                <a:cs typeface="Arial"/>
              </a:rPr>
              <a:t>     FROM table_a;</a:t>
            </a:r>
          </a:p>
          <a:p>
            <a:pPr marL="800100" lvl="1" indent="-342900">
              <a:buFont typeface="Arial" panose="020B0604020202020204" pitchFamily="34" charset="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8757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Filtering rows with the WHERE clause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626726" cy="3709025"/>
          </a:xfrm>
        </p:spPr>
        <p:txBody>
          <a:bodyPr vert="horz" anchor="t"/>
          <a:lstStyle/>
          <a:p>
            <a:pPr marL="342900" indent="-342900">
              <a:buChar char="•"/>
            </a:pPr>
            <a:r>
              <a:rPr lang="en-GB" sz="2000" dirty="0">
                <a:latin typeface="Arial"/>
                <a:cs typeface="Arial"/>
              </a:rPr>
              <a:t>The next condition we might wish to impose on the data we fetch is one that filters the rows selected:</a:t>
            </a:r>
            <a:endParaRPr lang="en-GB" sz="2000" b="1" dirty="0">
              <a:latin typeface="Arial"/>
              <a:cs typeface="Arial"/>
            </a:endParaRP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column_a</a:t>
            </a:r>
            <a:r>
              <a:rPr lang="en-GB" sz="2000" dirty="0">
                <a:latin typeface="Arial"/>
                <a:cs typeface="Arial"/>
              </a:rPr>
              <a:t>, </a:t>
            </a:r>
            <a:r>
              <a:rPr lang="en-GB" sz="2000" dirty="0" err="1">
                <a:latin typeface="Arial"/>
                <a:cs typeface="Arial"/>
              </a:rPr>
              <a:t>column_b</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endParaRPr lang="en-GB" sz="2000" dirty="0">
              <a:latin typeface="Arial"/>
              <a:cs typeface="Arial"/>
            </a:endParaRPr>
          </a:p>
          <a:p>
            <a:pPr lvl="1">
              <a:spcBef>
                <a:spcPts val="0"/>
              </a:spcBef>
            </a:pPr>
            <a:r>
              <a:rPr lang="en-GB" sz="2000" dirty="0">
                <a:latin typeface="Arial"/>
                <a:cs typeface="Arial"/>
              </a:rPr>
              <a:t>     WHERE </a:t>
            </a:r>
            <a:r>
              <a:rPr lang="en-GB" sz="2000" dirty="0" err="1">
                <a:cs typeface="Arial"/>
              </a:rPr>
              <a:t>column_a</a:t>
            </a:r>
            <a:r>
              <a:rPr lang="en-GB" sz="2000" dirty="0">
                <a:cs typeface="Arial"/>
              </a:rPr>
              <a:t> = </a:t>
            </a:r>
            <a:r>
              <a:rPr lang="en-GB" sz="2000" dirty="0">
                <a:latin typeface="Arial"/>
                <a:cs typeface="Arial"/>
              </a:rPr>
              <a:t>x;</a:t>
            </a:r>
          </a:p>
          <a:p>
            <a:endParaRPr lang="en-GB" sz="2000" dirty="0">
              <a:latin typeface="Arial"/>
              <a:cs typeface="Arial"/>
            </a:endParaRPr>
          </a:p>
          <a:p>
            <a:pPr marL="342900" indent="-342900">
              <a:buChar char="•"/>
            </a:pPr>
            <a:r>
              <a:rPr lang="en-GB" sz="2000" dirty="0">
                <a:latin typeface="Arial"/>
                <a:cs typeface="Arial"/>
              </a:rPr>
              <a:t>Too many results? Add a LIMIT to your queries:</a:t>
            </a:r>
          </a:p>
          <a:p>
            <a:endParaRPr lang="en-GB" sz="20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column_a</a:t>
            </a:r>
            <a:r>
              <a:rPr lang="en-GB" sz="2000" dirty="0">
                <a:cs typeface="Arial"/>
              </a:rPr>
              <a:t>, </a:t>
            </a:r>
            <a:r>
              <a:rPr lang="en-GB" sz="2000" dirty="0" err="1">
                <a:cs typeface="Arial"/>
              </a:rPr>
              <a:t>column_b</a:t>
            </a:r>
            <a:endParaRPr lang="en-GB" sz="2000" dirty="0">
              <a:cs typeface="Arial"/>
            </a:endParaRPr>
          </a:p>
          <a:p>
            <a:pPr lvl="1">
              <a:spcBef>
                <a:spcPts val="0"/>
              </a:spcBef>
            </a:pPr>
            <a:r>
              <a:rPr lang="en-GB" sz="2000" dirty="0">
                <a:cs typeface="Arial"/>
              </a:rPr>
              <a:t>     FROM </a:t>
            </a:r>
            <a:r>
              <a:rPr lang="en-GB" sz="2000" dirty="0" err="1">
                <a:cs typeface="Arial"/>
              </a:rPr>
              <a:t>table_name</a:t>
            </a:r>
            <a:endParaRPr lang="en-GB" sz="2000" dirty="0">
              <a:cs typeface="Arial"/>
            </a:endParaRPr>
          </a:p>
          <a:p>
            <a:pPr lvl="1">
              <a:spcBef>
                <a:spcPts val="0"/>
              </a:spcBef>
            </a:pPr>
            <a:r>
              <a:rPr lang="en-GB" sz="2000" dirty="0">
                <a:cs typeface="Arial"/>
              </a:rPr>
              <a:t>     WHERE </a:t>
            </a:r>
            <a:r>
              <a:rPr lang="en-GB" sz="2000" dirty="0" err="1">
                <a:cs typeface="Arial"/>
              </a:rPr>
              <a:t>column_a</a:t>
            </a:r>
            <a:r>
              <a:rPr lang="en-GB" sz="2000" dirty="0">
                <a:cs typeface="Arial"/>
              </a:rPr>
              <a:t> = x</a:t>
            </a:r>
          </a:p>
          <a:p>
            <a:pPr lvl="1">
              <a:spcBef>
                <a:spcPts val="0"/>
              </a:spcBef>
            </a:pPr>
            <a:r>
              <a:rPr lang="en-GB" sz="2000" dirty="0">
                <a:cs typeface="Arial"/>
              </a:rPr>
              <a:t>     LIMIT 10;</a:t>
            </a:r>
          </a:p>
          <a:p>
            <a:pPr marL="800100" lvl="1" indent="-342900">
              <a:buChar char="•"/>
            </a:pPr>
            <a:endParaRPr lang="en-GB" sz="2000" b="1" dirty="0">
              <a:latin typeface="Arial"/>
              <a:cs typeface="Arial"/>
            </a:endParaRPr>
          </a:p>
          <a:p>
            <a:pPr marL="800100" lvl="1"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13777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Logical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892943" cy="3709025"/>
          </a:xfrm>
        </p:spPr>
        <p:txBody>
          <a:bodyPr vert="horz" anchor="t"/>
          <a:lstStyle/>
          <a:p>
            <a:pPr marL="342900" indent="-342900">
              <a:buFont typeface="Arial" panose="020B0604020202020204" pitchFamily="34" charset="0"/>
              <a:buChar char="•"/>
            </a:pPr>
            <a:r>
              <a:rPr lang="en-GB" sz="2000" dirty="0">
                <a:latin typeface="Arial"/>
                <a:cs typeface="Arial"/>
              </a:rPr>
              <a:t>The AND keyword separates conditions when </a:t>
            </a:r>
            <a:r>
              <a:rPr lang="en-GB" sz="2000" b="1" dirty="0">
                <a:latin typeface="Arial"/>
                <a:cs typeface="Arial"/>
              </a:rPr>
              <a:t>BOTH</a:t>
            </a:r>
            <a:r>
              <a:rPr lang="en-GB" sz="2000" dirty="0">
                <a:latin typeface="Arial"/>
                <a:cs typeface="Arial"/>
              </a:rPr>
              <a:t> should be satisfied:</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WHERE (</a:t>
            </a:r>
            <a:r>
              <a:rPr lang="en-GB" sz="2000" dirty="0" err="1">
                <a:cs typeface="Arial"/>
              </a:rPr>
              <a:t>column_a</a:t>
            </a:r>
            <a:r>
              <a:rPr lang="en-GB" sz="2000" dirty="0">
                <a:cs typeface="Arial"/>
              </a:rPr>
              <a:t> = x) AND (</a:t>
            </a:r>
            <a:r>
              <a:rPr lang="en-GB" sz="2000" dirty="0" err="1">
                <a:cs typeface="Arial"/>
              </a:rPr>
              <a:t>column_b</a:t>
            </a:r>
            <a:r>
              <a:rPr lang="en-GB" sz="2000" dirty="0">
                <a:cs typeface="Arial"/>
              </a:rPr>
              <a:t>=y) </a:t>
            </a:r>
          </a:p>
          <a:p>
            <a:pPr marL="800100" lvl="1" indent="-342900">
              <a:spcBef>
                <a:spcPts val="0"/>
              </a:spcBef>
              <a:buChar char="•"/>
            </a:pPr>
            <a:endParaRPr lang="en-GB" sz="2000" dirty="0">
              <a:cs typeface="Arial"/>
            </a:endParaRPr>
          </a:p>
          <a:p>
            <a:pPr marL="342900" indent="-342900">
              <a:buChar char="•"/>
            </a:pPr>
            <a:r>
              <a:rPr lang="en-GB" sz="2000" dirty="0">
                <a:cs typeface="Arial"/>
              </a:rPr>
              <a:t>The OR keyword </a:t>
            </a:r>
            <a:r>
              <a:rPr lang="en-GB" sz="2000" dirty="0">
                <a:latin typeface="Arial"/>
                <a:cs typeface="Arial"/>
              </a:rPr>
              <a:t>separates conditions when either one needs to be satisfied:</a:t>
            </a:r>
          </a:p>
          <a:p>
            <a:pPr marL="342900" indent="-342900">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OR (</a:t>
            </a:r>
            <a:r>
              <a:rPr lang="en-GB" sz="2000" dirty="0" err="1">
                <a:cs typeface="Arial"/>
              </a:rPr>
              <a:t>column_b</a:t>
            </a:r>
            <a:r>
              <a:rPr lang="en-GB" sz="2000" dirty="0">
                <a:cs typeface="Arial"/>
              </a:rPr>
              <a:t>=y) </a:t>
            </a:r>
          </a:p>
          <a:p>
            <a:pPr marL="342900" indent="-342900">
              <a:buFont typeface="Arial"/>
              <a:buChar char="•"/>
            </a:pPr>
            <a:endParaRPr lang="en-GB" sz="2000" dirty="0">
              <a:cs typeface="Arial"/>
            </a:endParaRPr>
          </a:p>
          <a:p>
            <a:pPr marL="342900" indent="-342900">
              <a:buFont typeface="Arial"/>
              <a:buChar char="•"/>
            </a:pPr>
            <a:r>
              <a:rPr lang="en-GB" sz="2000" dirty="0">
                <a:cs typeface="Arial"/>
              </a:rPr>
              <a:t>The NOT keyword is used to negate a condition:</a:t>
            </a:r>
          </a:p>
          <a:p>
            <a:pPr marL="342900" indent="-342900">
              <a:buFont typeface="Arial"/>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AND NOT (</a:t>
            </a:r>
            <a:r>
              <a:rPr lang="en-GB" sz="2000" dirty="0" err="1">
                <a:cs typeface="Arial"/>
              </a:rPr>
              <a:t>column_b</a:t>
            </a:r>
            <a:r>
              <a:rPr lang="en-GB" sz="2000" dirty="0">
                <a:cs typeface="Arial"/>
              </a:rPr>
              <a:t>=y)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363199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1ee89e71-04cd-405e-9ca3-99e020c1694d"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9D9437-4660-4E6E-9349-9C8386915BD1}">
  <ds:schemaRefs>
    <ds:schemaRef ds:uri="Microsoft.SharePoint.Taxonomy.ContentTypeSync"/>
  </ds:schemaRefs>
</ds:datastoreItem>
</file>

<file path=customXml/itemProps3.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CCB085B9-8EF5-4B2C-B089-029492EC23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6352</TotalTime>
  <Words>736</Words>
  <Application>Microsoft Macintosh PowerPoint</Application>
  <PresentationFormat>On-screen Show (16:9)</PresentationFormat>
  <Paragraphs>123</Paragraphs>
  <Slides>13</Slides>
  <Notes>8</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13</vt:i4>
      </vt:variant>
    </vt:vector>
  </HeadingPairs>
  <TitlesOfParts>
    <vt:vector size="20" baseType="lpstr">
      <vt:lpstr>Arial</vt:lpstr>
      <vt:lpstr>Calibri</vt:lpstr>
      <vt:lpstr>Roboto</vt:lpstr>
      <vt:lpstr>AZ Cover Slide Options</vt:lpstr>
      <vt:lpstr>AZ Divider Slide Options</vt:lpstr>
      <vt:lpstr>AZ Divider Slide Options - Colours</vt:lpstr>
      <vt:lpstr>AZ General Master Slide Options</vt:lpstr>
      <vt:lpstr>Dive Into SQL – Session One</vt:lpstr>
      <vt:lpstr>Session Content</vt:lpstr>
      <vt:lpstr>What is SQL?</vt:lpstr>
      <vt:lpstr>Connecting to the course database</vt:lpstr>
      <vt:lpstr>An example relational database</vt:lpstr>
      <vt:lpstr>Fetching data by columns</vt:lpstr>
      <vt:lpstr>Fetching data by columns</vt:lpstr>
      <vt:lpstr>Filtering rows with the WHERE clause</vt:lpstr>
      <vt:lpstr>Logical operators</vt:lpstr>
      <vt:lpstr>Mathematical operators</vt:lpstr>
      <vt:lpstr>Some notes on syntax and structure</vt:lpstr>
      <vt:lpstr>Some notes on terminology</vt:lpstr>
      <vt:lpstr>Some notes on dialects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HERNANDEZ SENOSIAIN, PATRICIO (UG)</cp:lastModifiedBy>
  <cp:revision>53</cp:revision>
  <cp:lastPrinted>2018-03-07T14:46:57Z</cp:lastPrinted>
  <dcterms:created xsi:type="dcterms:W3CDTF">2019-09-20T09:22:01Z</dcterms:created>
  <dcterms:modified xsi:type="dcterms:W3CDTF">2021-09-13T15:25:12Z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